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2" r:id="rId3"/>
    <p:sldId id="321" r:id="rId4"/>
    <p:sldId id="327" r:id="rId5"/>
    <p:sldId id="330" r:id="rId6"/>
    <p:sldId id="331" r:id="rId7"/>
    <p:sldId id="332" r:id="rId8"/>
    <p:sldId id="336" r:id="rId9"/>
    <p:sldId id="334" r:id="rId10"/>
    <p:sldId id="335" r:id="rId11"/>
    <p:sldId id="32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6600"/>
    <a:srgbClr val="009900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239" autoAdjust="0"/>
  </p:normalViewPr>
  <p:slideViewPr>
    <p:cSldViewPr>
      <p:cViewPr>
        <p:scale>
          <a:sx n="95" d="100"/>
          <a:sy n="95" d="100"/>
        </p:scale>
        <p:origin x="-582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77C4674-203C-41F6-93DC-ECA2955CC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35AE3C3-2267-47CF-8597-F98686AAE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0A211-445F-4E27-BB92-E55371ECBF25}" type="slidenum">
              <a:rPr lang="ru-RU" smtClean="0">
                <a:cs typeface="Arial" charset="0"/>
              </a:rPr>
              <a:pPr/>
              <a:t>1</a:t>
            </a:fld>
            <a:endParaRPr lang="ru-RU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50050" y="115888"/>
            <a:ext cx="2070100" cy="5905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9750" y="115888"/>
            <a:ext cx="6057900" cy="5905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750" y="908050"/>
            <a:ext cx="4064000" cy="5113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6150" y="908050"/>
            <a:ext cx="4064000" cy="5113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115888"/>
            <a:ext cx="74882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908050"/>
            <a:ext cx="8280400" cy="5113338"/>
          </a:xfrm>
          <a:prstGeom prst="rect">
            <a:avLst/>
          </a:prstGeom>
          <a:solidFill>
            <a:schemeClr val="bg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en-US" smtClean="0"/>
              <a:t>-- </a:t>
            </a:r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recne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500063" y="1857375"/>
            <a:ext cx="8243887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ru-RU" sz="3400" b="1" i="1">
                <a:solidFill>
                  <a:srgbClr val="006600"/>
                </a:solidFill>
              </a:rPr>
              <a:t>Региональный диагностический доклад и План развития сотрудничества по обеспечению качества вод в Центральной Азии</a:t>
            </a:r>
            <a:r>
              <a:rPr lang="en-US" sz="3400" b="1" i="1">
                <a:solidFill>
                  <a:srgbClr val="006600"/>
                </a:solidFill>
              </a:rPr>
              <a:t> </a:t>
            </a:r>
            <a:r>
              <a:rPr lang="en-US" sz="4000" b="1" i="1">
                <a:solidFill>
                  <a:srgbClr val="006600"/>
                </a:solidFill>
              </a:rPr>
              <a:t> </a:t>
            </a:r>
            <a:endParaRPr lang="ru-RU" sz="4000" b="1" i="1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План регионального сотрудничества </a:t>
            </a:r>
          </a:p>
        </p:txBody>
      </p:sp>
      <p:sp>
        <p:nvSpPr>
          <p:cNvPr id="2560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z="3000" smtClean="0"/>
              <a:t>Указанные меры можно осуществить в относительно краткосрочной перспективе, основываясь на совместной работе экспертов стран региона.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628775"/>
            <a:ext cx="8424862" cy="3887788"/>
          </a:xfrm>
        </p:spPr>
        <p:txBody>
          <a:bodyPr/>
          <a:lstStyle/>
          <a:p>
            <a:r>
              <a:rPr lang="ru-RU" sz="3200" smtClean="0"/>
              <a:t>Информация по проекту и все документы проекта размещены на сайте РЭЦ ЦА </a:t>
            </a:r>
            <a:br>
              <a:rPr lang="ru-RU" sz="3200" smtClean="0"/>
            </a:br>
            <a:r>
              <a:rPr lang="en-US" sz="3200" smtClean="0">
                <a:hlinkClick r:id="rId2"/>
              </a:rPr>
              <a:t>www.carecnet.org</a:t>
            </a:r>
            <a:r>
              <a:rPr lang="en-US" sz="3200" smtClean="0"/>
              <a:t> 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755650" y="544513"/>
            <a:ext cx="7488238" cy="1027112"/>
          </a:xfrm>
        </p:spPr>
        <p:txBody>
          <a:bodyPr/>
          <a:lstStyle/>
          <a:p>
            <a:r>
              <a:rPr lang="ru-RU" smtClean="0"/>
              <a:t>Реализация проекта  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252413" y="1341438"/>
            <a:ext cx="8280400" cy="4714875"/>
          </a:xfrm>
        </p:spPr>
        <p:txBody>
          <a:bodyPr/>
          <a:lstStyle/>
          <a:p>
            <a:pPr marL="514350" indent="-514350">
              <a:buFontTx/>
              <a:buNone/>
            </a:pPr>
            <a:r>
              <a:rPr lang="en-US" sz="2400" b="1" smtClean="0"/>
              <a:t>Продолжительность:</a:t>
            </a:r>
            <a:r>
              <a:rPr lang="en-US" sz="2400" b="1" i="1" smtClean="0"/>
              <a:t/>
            </a:r>
            <a:br>
              <a:rPr lang="en-US" sz="2400" b="1" i="1" smtClean="0"/>
            </a:br>
            <a:r>
              <a:rPr lang="en-US" sz="2400" b="1" i="1" smtClean="0"/>
              <a:t>	</a:t>
            </a:r>
            <a:r>
              <a:rPr lang="en-US" sz="2400" i="1" smtClean="0"/>
              <a:t>2.5 года (2009 – </a:t>
            </a:r>
            <a:r>
              <a:rPr lang="ru-RU" sz="2400" i="1" smtClean="0"/>
              <a:t>декабрь </a:t>
            </a:r>
            <a:r>
              <a:rPr lang="en-US" sz="2400" i="1" smtClean="0"/>
              <a:t>2011)</a:t>
            </a:r>
            <a:endParaRPr lang="ru-RU" sz="2400" i="1" smtClean="0"/>
          </a:p>
          <a:p>
            <a:pPr marL="514350" indent="-514350">
              <a:buFontTx/>
              <a:buNone/>
            </a:pPr>
            <a:r>
              <a:rPr lang="ru-RU" sz="2400" b="1" smtClean="0"/>
              <a:t>Проект реализуется</a:t>
            </a:r>
            <a:r>
              <a:rPr lang="en-US" sz="2400" b="1" smtClean="0"/>
              <a:t>:</a:t>
            </a:r>
            <a:r>
              <a:rPr lang="en-US" sz="2400" b="1" i="1" smtClean="0"/>
              <a:t/>
            </a:r>
            <a:br>
              <a:rPr lang="en-US" sz="2400" b="1" i="1" smtClean="0"/>
            </a:br>
            <a:r>
              <a:rPr lang="en-US" sz="2400" i="1" smtClean="0"/>
              <a:t>UNECE</a:t>
            </a:r>
            <a:r>
              <a:rPr lang="ru-RU" sz="2400" i="1" smtClean="0"/>
              <a:t> при сотрудничестве с </a:t>
            </a:r>
            <a:endParaRPr lang="ru-RU" sz="2400" b="1" i="1" smtClean="0"/>
          </a:p>
          <a:p>
            <a:pPr marL="514350" indent="-514350">
              <a:buFontTx/>
              <a:buNone/>
            </a:pPr>
            <a:r>
              <a:rPr lang="ru-RU" sz="2400" i="1" smtClean="0"/>
              <a:t>	Региональным экологическим центром Центральной Азии</a:t>
            </a:r>
            <a:endParaRPr lang="sv-SE" sz="2400" i="1" smtClean="0"/>
          </a:p>
          <a:p>
            <a:pPr marL="514350" indent="-514350">
              <a:buFontTx/>
              <a:buNone/>
            </a:pPr>
            <a:endParaRPr lang="ru-RU" sz="2400" i="1" smtClean="0"/>
          </a:p>
          <a:p>
            <a:pPr marL="514350" indent="-514350">
              <a:buFontTx/>
              <a:buNone/>
            </a:pPr>
            <a:r>
              <a:rPr lang="ru-RU" sz="2400" b="1" smtClean="0"/>
              <a:t>Долгосрочная цель проекта</a:t>
            </a:r>
            <a:r>
              <a:rPr lang="ru-RU" sz="2400" smtClean="0"/>
              <a:t>: </a:t>
            </a:r>
          </a:p>
          <a:p>
            <a:pPr marL="514350" indent="-514350">
              <a:buFontTx/>
              <a:buNone/>
            </a:pPr>
            <a:r>
              <a:rPr lang="ru-RU" sz="2400" i="1" smtClean="0"/>
              <a:t>	Развитие эффективных и скоординированных национальных политик касающихся качества воды</a:t>
            </a:r>
            <a:r>
              <a:rPr lang="sv-SE" sz="2400" i="1" smtClean="0"/>
              <a:t/>
            </a:r>
            <a:br>
              <a:rPr lang="sv-SE" sz="2400" i="1" smtClean="0"/>
            </a:br>
            <a:endParaRPr lang="ru-RU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Этапы реализации проекта     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539750" y="1214438"/>
            <a:ext cx="8280400" cy="5167312"/>
          </a:xfrm>
        </p:spPr>
        <p:txBody>
          <a:bodyPr/>
          <a:lstStyle/>
          <a:p>
            <a:r>
              <a:rPr lang="ru-RU" smtClean="0"/>
              <a:t>Этап 1. Оценка национальных систем в области качества воды</a:t>
            </a:r>
          </a:p>
          <a:p>
            <a:r>
              <a:rPr lang="ru-RU" smtClean="0"/>
              <a:t>Этап 2. Разработка регионального диагностического доклада и плана развития сотрудничества </a:t>
            </a:r>
          </a:p>
          <a:p>
            <a:r>
              <a:rPr lang="ru-RU" smtClean="0"/>
              <a:t>Этап 3. Пилотные проекты по мониторингу на трансграничных реках </a:t>
            </a:r>
          </a:p>
          <a:p>
            <a:r>
              <a:rPr lang="ru-RU" smtClean="0"/>
              <a:t>Этап 4. Создание основы для повышения потенциала и информированности различных заинтересованных сторон в области качества воды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1788"/>
            <a:ext cx="8137525" cy="720725"/>
          </a:xfrm>
        </p:spPr>
        <p:txBody>
          <a:bodyPr/>
          <a:lstStyle/>
          <a:p>
            <a:r>
              <a:rPr lang="ru-RU" sz="2800" smtClean="0"/>
              <a:t>Этап 1. </a:t>
            </a:r>
            <a:r>
              <a:rPr lang="ru-RU" sz="3200" smtClean="0"/>
              <a:t>Оценка национальных систем управления качеством воды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39850"/>
            <a:ext cx="8280400" cy="5113338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 smtClean="0">
                <a:solidFill>
                  <a:srgbClr val="000099"/>
                </a:solidFill>
              </a:rPr>
              <a:t>Формирование национальных рабочих групп (Казахстан, Кыргызстан, Таджикистан, Туркменистан (2009), Узбекистан(2010))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Проведение институциональных и законодательных оценок управления качеством воды в каждой стане Центральной Азии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 smtClean="0">
                <a:solidFill>
                  <a:srgbClr val="000099"/>
                </a:solidFill>
              </a:rPr>
              <a:t>Проведение национальных семинаров по обсуждению вопросов связанных с управлением качеством воды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Подготовка, утверждение и публикация национальных докладов в Казахстане (2009), Кыргызстане (2009), Таджикистане (2009),  Узбекистане (2011)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000099"/>
                </a:solidFill>
              </a:rPr>
              <a:t>	Национальный доклад в Туркменистане находится на рассмотрении Правительства, пока не утвержден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88913"/>
            <a:ext cx="8497888" cy="1223962"/>
          </a:xfrm>
        </p:spPr>
        <p:txBody>
          <a:bodyPr/>
          <a:lstStyle/>
          <a:p>
            <a:r>
              <a:rPr lang="ru-RU" sz="2800" smtClean="0"/>
              <a:t>Этап 2. </a:t>
            </a:r>
            <a:r>
              <a:rPr lang="ru-RU" sz="3200" smtClean="0"/>
              <a:t>Разработка регионального диагностического доклада и плана развития сотрудничества 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280400" cy="5113337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ru-RU" sz="2400" smtClean="0">
                <a:solidFill>
                  <a:srgbClr val="000099"/>
                </a:solidFill>
              </a:rPr>
              <a:t>Формирование региональной рабочей группы по качеству воды  </a:t>
            </a:r>
          </a:p>
          <a:p>
            <a:pPr marL="533400" indent="-533400">
              <a:lnSpc>
                <a:spcPct val="90000"/>
              </a:lnSpc>
            </a:pPr>
            <a:r>
              <a:rPr lang="ru-RU" sz="2400" smtClean="0"/>
              <a:t>Проведение заседаний Региональной рабочей группы на регулярной основе (5 заседаний)</a:t>
            </a:r>
          </a:p>
          <a:p>
            <a:pPr marL="533400" indent="-533400">
              <a:lnSpc>
                <a:spcPct val="90000"/>
              </a:lnSpc>
            </a:pPr>
            <a:r>
              <a:rPr lang="ru-RU" sz="2400" smtClean="0">
                <a:solidFill>
                  <a:srgbClr val="000099"/>
                </a:solidFill>
              </a:rPr>
              <a:t>Разработка Регионального Диагностического Доклада и плана развития сотрудничества «К развитию регионального сотрудничества по обеспечению качества вод в Центральной Азии»</a:t>
            </a:r>
          </a:p>
          <a:p>
            <a:pPr marL="533400" indent="-533400">
              <a:lnSpc>
                <a:spcPct val="90000"/>
              </a:lnSpc>
            </a:pPr>
            <a:r>
              <a:rPr lang="ru-RU" sz="2400" smtClean="0"/>
              <a:t>Утверждение Доклада и Плана Региональной рабочей группой </a:t>
            </a:r>
          </a:p>
          <a:p>
            <a:pPr marL="533400" indent="-533400">
              <a:lnSpc>
                <a:spcPct val="90000"/>
              </a:lnSpc>
            </a:pPr>
            <a:r>
              <a:rPr lang="ru-RU" sz="2400" smtClean="0">
                <a:solidFill>
                  <a:srgbClr val="000099"/>
                </a:solidFill>
              </a:rPr>
              <a:t>Согласование Доклада и Плана в странах Центральной Азии (11 согласований)</a:t>
            </a:r>
          </a:p>
          <a:p>
            <a:pPr marL="533400" indent="-533400">
              <a:lnSpc>
                <a:spcPct val="90000"/>
              </a:lnSpc>
            </a:pPr>
            <a:r>
              <a:rPr lang="ru-RU" sz="2400" smtClean="0"/>
              <a:t>Презентация Доклада и Плана на специальном сайт-ивенте на 7 Конференции министров в Астане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88913"/>
            <a:ext cx="8497888" cy="1223962"/>
          </a:xfrm>
        </p:spPr>
        <p:txBody>
          <a:bodyPr/>
          <a:lstStyle/>
          <a:p>
            <a:r>
              <a:rPr lang="ru-RU" sz="3200" smtClean="0"/>
              <a:t>Региональный диагностический доклад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280400" cy="5113337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 sz="2400" smtClean="0">
                <a:solidFill>
                  <a:srgbClr val="000099"/>
                </a:solidFill>
              </a:rPr>
              <a:t>Содержит:   </a:t>
            </a:r>
          </a:p>
          <a:p>
            <a:pPr marL="533400" indent="-533400"/>
            <a:r>
              <a:rPr lang="ru-RU" sz="2400" smtClean="0"/>
              <a:t>Обзор и оценку систем управления, законодательного и нормативно правового обеспечения </a:t>
            </a:r>
          </a:p>
          <a:p>
            <a:pPr marL="533400" indent="-533400"/>
            <a:r>
              <a:rPr lang="ru-RU" sz="2400" smtClean="0">
                <a:solidFill>
                  <a:srgbClr val="000099"/>
                </a:solidFill>
              </a:rPr>
              <a:t>Обзор систем мониторинга и механизмов регулирования качества водных ресурсов </a:t>
            </a:r>
          </a:p>
          <a:p>
            <a:pPr marL="533400" indent="-533400"/>
            <a:r>
              <a:rPr lang="ru-RU" sz="2400" smtClean="0"/>
              <a:t>Обзор международного опыта управления качеством воды  </a:t>
            </a:r>
          </a:p>
          <a:p>
            <a:pPr marL="533400" indent="-533400"/>
            <a:r>
              <a:rPr lang="ru-RU" sz="2400" smtClean="0">
                <a:solidFill>
                  <a:srgbClr val="000099"/>
                </a:solidFill>
              </a:rPr>
              <a:t>Рекомендации по внедрению перспективных моделей управления </a:t>
            </a:r>
          </a:p>
          <a:p>
            <a:pPr marL="533400" indent="-533400"/>
            <a:r>
              <a:rPr lang="ru-RU" sz="2400" smtClean="0">
                <a:solidFill>
                  <a:srgbClr val="000099"/>
                </a:solidFill>
              </a:rPr>
              <a:t>Рекомендации по организации мониторинга и обмена информацией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F:\Ekaterina Strikeleva\02_Water\Quality\Work\EWG_13-14 April\2011-04-13-Water WorkShop\IMG_85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42875"/>
            <a:ext cx="62865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 descr="F:\Ekaterina Strikeleva\02_Water\Quality\Work\EWG_13-14 April\2011-04-13-Water WorkShop\IMG_85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63" y="2643188"/>
            <a:ext cx="52863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71438"/>
            <a:ext cx="8064500" cy="917575"/>
          </a:xfrm>
        </p:spPr>
        <p:txBody>
          <a:bodyPr/>
          <a:lstStyle/>
          <a:p>
            <a:r>
              <a:rPr lang="ru-RU" sz="2800" smtClean="0"/>
              <a:t>План регионального сотрудничества 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2875" y="785813"/>
            <a:ext cx="8786813" cy="5786437"/>
          </a:xfrm>
        </p:spPr>
        <p:txBody>
          <a:bodyPr/>
          <a:lstStyle/>
          <a:p>
            <a:pPr fontAlgn="ctr"/>
            <a:r>
              <a:rPr lang="ru-RU" sz="2400" b="1" smtClean="0"/>
              <a:t>Стратегическое направление </a:t>
            </a:r>
            <a:r>
              <a:rPr lang="en-US" sz="2400" b="1" smtClean="0"/>
              <a:t>I</a:t>
            </a:r>
            <a:r>
              <a:rPr lang="ru-RU" sz="2400" smtClean="0"/>
              <a:t> - региональная гармонизация направлений и подходов к реформированию систем обеспечения качества водных ресурсов</a:t>
            </a:r>
            <a:r>
              <a:rPr lang="en-US" sz="2400" smtClean="0"/>
              <a:t> – </a:t>
            </a:r>
            <a:r>
              <a:rPr lang="ru-RU" sz="2400" smtClean="0"/>
              <a:t>предложено две модели «консервативная» и «динамичная» </a:t>
            </a:r>
          </a:p>
          <a:p>
            <a:pPr fontAlgn="ctr"/>
            <a:r>
              <a:rPr lang="ru-RU" sz="2400" b="1" smtClean="0"/>
              <a:t>Стратегическое направление </a:t>
            </a:r>
            <a:r>
              <a:rPr lang="en-US" sz="2400" b="1" smtClean="0"/>
              <a:t>II</a:t>
            </a:r>
            <a:r>
              <a:rPr lang="ru-RU" sz="2400" smtClean="0"/>
              <a:t> - координация действий по развитию мониторинга качества трансграничных водотоков и процедур регулярного обмена данными между странами;</a:t>
            </a:r>
            <a:r>
              <a:rPr lang="ru-RU" sz="2400" b="1" smtClean="0"/>
              <a:t> </a:t>
            </a:r>
          </a:p>
          <a:p>
            <a:pPr fontAlgn="ctr"/>
            <a:r>
              <a:rPr lang="ru-RU" sz="2400" b="1" smtClean="0"/>
              <a:t>Стратегическое направление </a:t>
            </a:r>
            <a:r>
              <a:rPr lang="en-US" sz="2400" b="1" smtClean="0"/>
              <a:t>III</a:t>
            </a:r>
            <a:r>
              <a:rPr lang="en-US" sz="2400" smtClean="0"/>
              <a:t> </a:t>
            </a:r>
            <a:r>
              <a:rPr lang="ru-RU" sz="2400" smtClean="0"/>
              <a:t>– развитие правового статуса регионального сотрудничества в сфере регулирования качества природных вод и создание эффективной региональной экспертной структуры.</a:t>
            </a:r>
          </a:p>
          <a:p>
            <a:pPr fontAlgn="ctr"/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313" y="115888"/>
            <a:ext cx="8786812" cy="720725"/>
          </a:xfrm>
        </p:spPr>
        <p:txBody>
          <a:bodyPr/>
          <a:lstStyle/>
          <a:p>
            <a:r>
              <a:rPr lang="ru-RU" sz="2800" smtClean="0"/>
              <a:t>Основные направления регионального сотрудничества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4294967295"/>
          </p:nvPr>
        </p:nvSpPr>
        <p:spPr>
          <a:xfrm>
            <a:off x="285750" y="1000125"/>
            <a:ext cx="8429625" cy="5643563"/>
          </a:xfrm>
        </p:spPr>
        <p:txBody>
          <a:bodyPr/>
          <a:lstStyle/>
          <a:p>
            <a:r>
              <a:rPr lang="ru-RU" sz="2500" smtClean="0"/>
              <a:t>создание и поддержка РРГ и совместного административного отдела</a:t>
            </a:r>
          </a:p>
          <a:p>
            <a:r>
              <a:rPr lang="ru-RU" sz="2500" smtClean="0"/>
              <a:t>разработка совместных проектов  развития систем  трансграничного мониторинга и совместная оценка качества трансграничных вод</a:t>
            </a:r>
          </a:p>
          <a:p>
            <a:r>
              <a:rPr lang="ru-RU" sz="2500" smtClean="0"/>
              <a:t>оценка необходимости модернизации материально-технической базы и переподготовки кадров </a:t>
            </a:r>
          </a:p>
          <a:p>
            <a:r>
              <a:rPr lang="ru-RU" sz="2500" smtClean="0"/>
              <a:t>координация работ лабораторий</a:t>
            </a:r>
          </a:p>
          <a:p>
            <a:r>
              <a:rPr lang="ru-RU" sz="2500" smtClean="0"/>
              <a:t>разработка унифицированной системы классификации водных объектов</a:t>
            </a:r>
          </a:p>
          <a:p>
            <a:r>
              <a:rPr lang="ru-RU" sz="2500" smtClean="0"/>
              <a:t>уточнение перечня загрязняющих веществ; получение данных о фоновом природном загрязнении вод;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рек_новый_шаблон">
  <a:themeElements>
    <a:clrScheme name="Карек_новый_шаблон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Карек_новый_шабло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рек_новый_шаблон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рек_новый_шаблон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рек_новый_шаблон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рек_новый_шаблон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рек_новый_шаблон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рек_новый_шаблон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рек_новый_шаблон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рек_новый_шаблон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рек_новый_шаблон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рек_новый_шаблон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рек_новый_шаблон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рек_новый_шаблон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Карек_новый_шаблон</Template>
  <TotalTime>2456</TotalTime>
  <Words>428</Words>
  <Application>Microsoft Office PowerPoint</Application>
  <PresentationFormat>On-screen Show (4:3)</PresentationFormat>
  <Paragraphs>49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Карек_новый_шаблон</vt:lpstr>
      <vt:lpstr>Slide 1</vt:lpstr>
      <vt:lpstr>Реализация проекта  </vt:lpstr>
      <vt:lpstr>Этапы реализации проекта     </vt:lpstr>
      <vt:lpstr>Этап 1. Оценка национальных систем управления качеством воды</vt:lpstr>
      <vt:lpstr>Этап 2. Разработка регионального диагностического доклада и плана развития сотрудничества </vt:lpstr>
      <vt:lpstr>Региональный диагностический доклад</vt:lpstr>
      <vt:lpstr>Slide 7</vt:lpstr>
      <vt:lpstr>План регионального сотрудничества </vt:lpstr>
      <vt:lpstr>Основные направления регионального сотрудничества</vt:lpstr>
      <vt:lpstr>План регионального сотрудничества </vt:lpstr>
      <vt:lpstr>Информация по проекту и все документы проекта размещены на сайте РЭЦ ЦА  www.carecnet.org   Спасибо за внимание!</vt:lpstr>
    </vt:vector>
  </TitlesOfParts>
  <Company>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Veronica Yudina</dc:creator>
  <cp:lastModifiedBy>Default</cp:lastModifiedBy>
  <cp:revision>100</cp:revision>
  <dcterms:created xsi:type="dcterms:W3CDTF">2011-01-10T03:17:07Z</dcterms:created>
  <dcterms:modified xsi:type="dcterms:W3CDTF">2012-11-10T05:24:26Z</dcterms:modified>
</cp:coreProperties>
</file>